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7" r:id="rId11"/>
    <p:sldId id="278" r:id="rId12"/>
    <p:sldId id="27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50860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D806-2ECC-4117-AAA6-2C251FE2E6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FCEFBF-F34A-4CE1-A71C-F1CFC82425F8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Component Team Structure</a:t>
          </a:r>
        </a:p>
      </dgm:t>
    </dgm:pt>
    <dgm:pt modelId="{AFC9E42E-71D4-457A-A4EA-4F134AC05ACC}" type="parTrans" cxnId="{B9766760-52C4-4BC3-AB35-D501ADA58DFB}">
      <dgm:prSet/>
      <dgm:spPr/>
      <dgm:t>
        <a:bodyPr/>
        <a:lstStyle/>
        <a:p>
          <a:endParaRPr lang="en-US"/>
        </a:p>
      </dgm:t>
    </dgm:pt>
    <dgm:pt modelId="{5FA983F0-175B-48A5-A694-4F23ABD4D7E0}" type="sibTrans" cxnId="{B9766760-52C4-4BC3-AB35-D501ADA58DFB}">
      <dgm:prSet/>
      <dgm:spPr/>
      <dgm:t>
        <a:bodyPr/>
        <a:lstStyle/>
        <a:p>
          <a:endParaRPr lang="en-US"/>
        </a:p>
      </dgm:t>
    </dgm:pt>
    <dgm:pt modelId="{379B7D89-D760-4243-8058-E3A5051BCB1A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Featured Team Structure</a:t>
          </a:r>
        </a:p>
      </dgm:t>
    </dgm:pt>
    <dgm:pt modelId="{BEF23559-5E05-4C36-9547-E4AE1D0F59FF}" type="parTrans" cxnId="{899C8FF5-C734-4512-B22F-B5F003C709A2}">
      <dgm:prSet/>
      <dgm:spPr/>
      <dgm:t>
        <a:bodyPr/>
        <a:lstStyle/>
        <a:p>
          <a:endParaRPr lang="en-US"/>
        </a:p>
      </dgm:t>
    </dgm:pt>
    <dgm:pt modelId="{6BC1C844-E862-4974-BAC8-FD3D727A5D96}" type="sibTrans" cxnId="{899C8FF5-C734-4512-B22F-B5F003C709A2}">
      <dgm:prSet/>
      <dgm:spPr/>
      <dgm:t>
        <a:bodyPr/>
        <a:lstStyle/>
        <a:p>
          <a:endParaRPr lang="en-US"/>
        </a:p>
      </dgm:t>
    </dgm:pt>
    <dgm:pt modelId="{E5667C34-E697-4765-8CBE-32449E662BAE}" type="pres">
      <dgm:prSet presAssocID="{C927D806-2ECC-4117-AAA6-2C251FE2E67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11A829-6CD6-48BA-91AC-D1CFB97F787E}" type="pres">
      <dgm:prSet presAssocID="{5DFCEFBF-F34A-4CE1-A71C-F1CFC82425F8}" presName="node" presStyleLbl="node1" presStyleIdx="0" presStyleCnt="2" custScaleX="345704" custLinFactNeighborX="304" custLinFactNeighborY="-6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4F2505-0898-4369-9167-F98A801F9417}" type="pres">
      <dgm:prSet presAssocID="{5FA983F0-175B-48A5-A694-4F23ABD4D7E0}" presName="sibTrans" presStyleCnt="0"/>
      <dgm:spPr/>
      <dgm:t>
        <a:bodyPr/>
        <a:lstStyle/>
        <a:p>
          <a:endParaRPr lang="en-US"/>
        </a:p>
      </dgm:t>
    </dgm:pt>
    <dgm:pt modelId="{971897A3-647B-4153-A221-16E75EF0794D}" type="pres">
      <dgm:prSet presAssocID="{379B7D89-D760-4243-8058-E3A5051BCB1A}" presName="node" presStyleLbl="node1" presStyleIdx="1" presStyleCnt="2" custScaleX="3482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766760-52C4-4BC3-AB35-D501ADA58DFB}" srcId="{C927D806-2ECC-4117-AAA6-2C251FE2E676}" destId="{5DFCEFBF-F34A-4CE1-A71C-F1CFC82425F8}" srcOrd="0" destOrd="0" parTransId="{AFC9E42E-71D4-457A-A4EA-4F134AC05ACC}" sibTransId="{5FA983F0-175B-48A5-A694-4F23ABD4D7E0}"/>
    <dgm:cxn modelId="{F0AB7F15-F692-4478-9DEA-E858C1FAE894}" type="presOf" srcId="{C927D806-2ECC-4117-AAA6-2C251FE2E676}" destId="{E5667C34-E697-4765-8CBE-32449E662BAE}" srcOrd="0" destOrd="0" presId="urn:microsoft.com/office/officeart/2005/8/layout/default"/>
    <dgm:cxn modelId="{899C8FF5-C734-4512-B22F-B5F003C709A2}" srcId="{C927D806-2ECC-4117-AAA6-2C251FE2E676}" destId="{379B7D89-D760-4243-8058-E3A5051BCB1A}" srcOrd="1" destOrd="0" parTransId="{BEF23559-5E05-4C36-9547-E4AE1D0F59FF}" sibTransId="{6BC1C844-E862-4974-BAC8-FD3D727A5D96}"/>
    <dgm:cxn modelId="{2798B98D-2CA3-44CC-9F5C-08DF701E3C35}" type="presOf" srcId="{5DFCEFBF-F34A-4CE1-A71C-F1CFC82425F8}" destId="{BB11A829-6CD6-48BA-91AC-D1CFB97F787E}" srcOrd="0" destOrd="0" presId="urn:microsoft.com/office/officeart/2005/8/layout/default"/>
    <dgm:cxn modelId="{95430EAB-B308-4C21-B277-307825E8F94F}" type="presOf" srcId="{379B7D89-D760-4243-8058-E3A5051BCB1A}" destId="{971897A3-647B-4153-A221-16E75EF0794D}" srcOrd="0" destOrd="0" presId="urn:microsoft.com/office/officeart/2005/8/layout/default"/>
    <dgm:cxn modelId="{4AA839BD-38A7-4105-80B1-8B368C271304}" type="presParOf" srcId="{E5667C34-E697-4765-8CBE-32449E662BAE}" destId="{BB11A829-6CD6-48BA-91AC-D1CFB97F787E}" srcOrd="0" destOrd="0" presId="urn:microsoft.com/office/officeart/2005/8/layout/default"/>
    <dgm:cxn modelId="{F91E5CB0-EC7C-48A0-9EA1-BD8C41CE3E85}" type="presParOf" srcId="{E5667C34-E697-4765-8CBE-32449E662BAE}" destId="{2B4F2505-0898-4369-9167-F98A801F9417}" srcOrd="1" destOrd="0" presId="urn:microsoft.com/office/officeart/2005/8/layout/default"/>
    <dgm:cxn modelId="{4D8EEFBE-5EE8-4796-9F11-F02CF89D9208}" type="presParOf" srcId="{E5667C34-E697-4765-8CBE-32449E662BAE}" destId="{971897A3-647B-4153-A221-16E75EF0794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1A829-6CD6-48BA-91AC-D1CFB97F787E}">
      <dsp:nvSpPr>
        <dsp:cNvPr id="0" name=""/>
        <dsp:cNvSpPr/>
      </dsp:nvSpPr>
      <dsp:spPr>
        <a:xfrm>
          <a:off x="29434" y="754520"/>
          <a:ext cx="6353105" cy="1102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latin typeface="Helvetica" panose="020B0604020202020204" pitchFamily="34" charset="0"/>
              <a:cs typeface="Helvetica" panose="020B0604020202020204" pitchFamily="34" charset="0"/>
            </a:rPr>
            <a:t>Component Team Structure</a:t>
          </a:r>
        </a:p>
      </dsp:txBody>
      <dsp:txXfrm>
        <a:off x="29434" y="754520"/>
        <a:ext cx="6353105" cy="1102637"/>
      </dsp:txXfrm>
    </dsp:sp>
    <dsp:sp modelId="{971897A3-647B-4153-A221-16E75EF0794D}">
      <dsp:nvSpPr>
        <dsp:cNvPr id="0" name=""/>
        <dsp:cNvSpPr/>
      </dsp:nvSpPr>
      <dsp:spPr>
        <a:xfrm>
          <a:off x="2" y="2048131"/>
          <a:ext cx="6400794" cy="1102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latin typeface="Helvetica" panose="020B0604020202020204" pitchFamily="34" charset="0"/>
              <a:cs typeface="Helvetica" panose="020B0604020202020204" pitchFamily="34" charset="0"/>
            </a:rPr>
            <a:t>Featured Team Structure</a:t>
          </a:r>
        </a:p>
      </dsp:txBody>
      <dsp:txXfrm>
        <a:off x="2" y="2048131"/>
        <a:ext cx="6400794" cy="1102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if untrained or inexperienced employee to deliver a poorly designed piece of work into a live environment</a:t>
            </a:r>
          </a:p>
          <a:p>
            <a:r>
              <a:rPr lang="en-US" dirty="0"/>
              <a:t>Where do you get the personnel (‘generalizing specialists’)?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Feature Team </a:t>
            </a:r>
            <a:r>
              <a:rPr lang="en-US" dirty="0"/>
              <a:t>Disadvantages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Process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DevOps – Process: Summary on How do you structure your teams</a:t>
            </a:r>
          </a:p>
        </p:txBody>
      </p:sp>
      <p:sp>
        <p:nvSpPr>
          <p:cNvPr id="5" name="Oval 4"/>
          <p:cNvSpPr/>
          <p:nvPr/>
        </p:nvSpPr>
        <p:spPr>
          <a:xfrm>
            <a:off x="2364346" y="1901245"/>
            <a:ext cx="22098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 Teams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92910" y="1906611"/>
            <a:ext cx="22098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Teams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58980" y="3505200"/>
            <a:ext cx="28988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Component Based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Mostly aligned to technology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Faster component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Slower feature realization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Integration nightmare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Suitable for platform teams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8566" y="3505199"/>
            <a:ext cx="28988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Business Feature Based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aligned to business 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Faster feature realization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Scale-up problem due to need of cross-functional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Full-stack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Lower hand-off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Explosion 1 10"/>
          <p:cNvSpPr/>
          <p:nvPr/>
        </p:nvSpPr>
        <p:spPr>
          <a:xfrm>
            <a:off x="8623479" y="1534898"/>
            <a:ext cx="1667814" cy="986845"/>
          </a:xfrm>
          <a:prstGeom prst="irregularSeal1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Preferred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4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38838"/>
            <a:ext cx="10160000" cy="2728913"/>
          </a:xfrm>
        </p:spPr>
        <p:txBody>
          <a:bodyPr/>
          <a:lstStyle/>
          <a:p>
            <a:r>
              <a:rPr lang="en-US" dirty="0"/>
              <a:t>https://www.agil8.com/blog/component-teams-vs-feature-teams/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9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Why DevOps Process?</a:t>
            </a:r>
          </a:p>
          <a:p>
            <a:r>
              <a:rPr lang="en-IN" dirty="0" smtClean="0"/>
              <a:t>DevOps Process: Flow based vs Non flow based</a:t>
            </a:r>
          </a:p>
          <a:p>
            <a:r>
              <a:rPr lang="en-IN" dirty="0" smtClean="0"/>
              <a:t>DevOps Process: Component team vs Feature Team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Agile methodology for DevOps Effectiveness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We need processes and policies for doing things in a proper way and standardized across the projects so the sequence of operations, constraints, rules and so on are well defined to measure success</a:t>
            </a:r>
          </a:p>
          <a:p>
            <a:r>
              <a:rPr lang="en-US" dirty="0"/>
              <a:t>We need to set processes for the following things:</a:t>
            </a:r>
          </a:p>
          <a:p>
            <a:pPr lvl="1"/>
            <a:r>
              <a:rPr lang="en-US" dirty="0"/>
              <a:t>Agile planning</a:t>
            </a:r>
          </a:p>
          <a:p>
            <a:pPr lvl="1"/>
            <a:r>
              <a:rPr lang="en-US" dirty="0"/>
              <a:t>Resource planning and provisioning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Role-based access control to cloud resources and other tools used in automation</a:t>
            </a:r>
          </a:p>
          <a:p>
            <a:pPr lvl="1"/>
            <a:r>
              <a:rPr lang="en-US" dirty="0"/>
              <a:t>Static code analysis – rules for programming languages</a:t>
            </a:r>
          </a:p>
          <a:p>
            <a:pPr lvl="1"/>
            <a:r>
              <a:rPr lang="en-US" dirty="0"/>
              <a:t>Testing methodology and tools</a:t>
            </a:r>
          </a:p>
          <a:p>
            <a:pPr lvl="1"/>
            <a:r>
              <a:rPr lang="en-US" dirty="0"/>
              <a:t>Release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Why DevOps Process?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methodology for DevOps </a:t>
            </a:r>
            <a:r>
              <a:rPr lang="en-US" dirty="0" smtClean="0"/>
              <a:t>Effectiveness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Flow based and Non flow based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21332" y="2057400"/>
            <a:ext cx="1255468" cy="1294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Non-Flow Based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13025" y="2040495"/>
            <a:ext cx="1371600" cy="1232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Flow</a:t>
            </a:r>
            <a:r>
              <a:rPr lang="en-US" dirty="0" smtClean="0"/>
              <a:t> 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Based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57400" y="3543300"/>
            <a:ext cx="2057400" cy="9001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Extreme Programming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85761" y="3540329"/>
            <a:ext cx="2057400" cy="9001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SCRUM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57400" y="4584175"/>
            <a:ext cx="2057400" cy="9001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Feature</a:t>
            </a:r>
            <a:r>
              <a:rPr lang="en-US" dirty="0" smtClean="0"/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Driven Development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0" y="3545434"/>
            <a:ext cx="2057400" cy="9001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KANBAN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29152" y="4628882"/>
            <a:ext cx="2057400" cy="9001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Hybrid Agile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5312" y="253771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4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Choosing appropriate team structure (Resource planning)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Selecting a Teams Structure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6356007"/>
              </p:ext>
            </p:extLst>
          </p:nvPr>
        </p:nvGraphicFramePr>
        <p:xfrm>
          <a:off x="2737339" y="2133600"/>
          <a:ext cx="6400800" cy="3912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78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Made up of experts that specialize in a specific domain</a:t>
            </a:r>
          </a:p>
          <a:p>
            <a:r>
              <a:rPr lang="en-US" dirty="0"/>
              <a:t>Architecture diagram can be represented as layer of the system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work is always done by people specifically qualified to do the work</a:t>
            </a:r>
          </a:p>
          <a:p>
            <a:pPr lvl="1"/>
            <a:r>
              <a:rPr lang="en-US" dirty="0"/>
              <a:t>work is done efficiently with a low defect density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Component teams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744858" y="2943192"/>
            <a:ext cx="3265716" cy="2049009"/>
            <a:chOff x="8142511" y="2959553"/>
            <a:chExt cx="3265716" cy="2049009"/>
          </a:xfrm>
        </p:grpSpPr>
        <p:sp>
          <p:nvSpPr>
            <p:cNvPr id="6" name="Flowchart: Magnetic Disk 5"/>
            <p:cNvSpPr/>
            <p:nvPr/>
          </p:nvSpPr>
          <p:spPr>
            <a:xfrm>
              <a:off x="8142511" y="4152219"/>
              <a:ext cx="3265715" cy="856343"/>
            </a:xfrm>
            <a:prstGeom prst="flowChartMagneticDisk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Team3 (DB)</a:t>
              </a:r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8142511" y="3555886"/>
              <a:ext cx="3265715" cy="856343"/>
            </a:xfrm>
            <a:prstGeom prst="flowChartMagneticDisk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Team2 (Business logic)</a:t>
              </a:r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8142512" y="2959553"/>
              <a:ext cx="3265715" cy="856343"/>
            </a:xfrm>
            <a:prstGeom prst="flowChartMagneticDisk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Team1 (UI)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620000" y="5111776"/>
            <a:ext cx="375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33141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717230" cy="4689358"/>
          </a:xfrm>
        </p:spPr>
        <p:txBody>
          <a:bodyPr>
            <a:normAutofit/>
          </a:bodyPr>
          <a:lstStyle/>
          <a:p>
            <a:r>
              <a:rPr lang="en-US" dirty="0" smtClean="0"/>
              <a:t>Working </a:t>
            </a:r>
            <a:r>
              <a:rPr lang="en-US" dirty="0"/>
              <a:t>as Component Teams increases the amount of time it takes to deliver</a:t>
            </a:r>
          </a:p>
          <a:p>
            <a:r>
              <a:rPr lang="en-US" dirty="0"/>
              <a:t>working in Component Teams will have a negative effect on productivity that cannot be over emphasized </a:t>
            </a:r>
          </a:p>
          <a:p>
            <a:pPr lvl="1"/>
            <a:r>
              <a:rPr lang="en-US" dirty="0"/>
              <a:t>(Example: if business logic team starts on a piece of work, For them to complete the work, they need to define the interface between their layer and the other layers)</a:t>
            </a:r>
          </a:p>
          <a:p>
            <a:r>
              <a:rPr lang="en-US" dirty="0"/>
              <a:t>Running Component Teams leaves us vulnerable to the risk that they will have to perform non-optimum work at the expense of items that are more valuable to the business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Component teams Disadvantages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911774" y="2930641"/>
            <a:ext cx="3265716" cy="2049009"/>
            <a:chOff x="8142511" y="2959553"/>
            <a:chExt cx="3265716" cy="2049009"/>
          </a:xfrm>
        </p:grpSpPr>
        <p:sp>
          <p:nvSpPr>
            <p:cNvPr id="20" name="Flowchart: Magnetic Disk 19"/>
            <p:cNvSpPr/>
            <p:nvPr/>
          </p:nvSpPr>
          <p:spPr>
            <a:xfrm>
              <a:off x="8142511" y="4152219"/>
              <a:ext cx="3265715" cy="856343"/>
            </a:xfrm>
            <a:prstGeom prst="flowChartMagneticDisk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Team3 (DB)</a:t>
              </a:r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8142511" y="3555886"/>
              <a:ext cx="3265715" cy="856343"/>
            </a:xfrm>
            <a:prstGeom prst="flowChartMagneticDisk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Team2 (Business logic)</a:t>
              </a:r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8142512" y="2959553"/>
              <a:ext cx="3265715" cy="856343"/>
            </a:xfrm>
            <a:prstGeom prst="flowChartMagneticDisk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Team1 (UI)</a:t>
              </a:r>
            </a:p>
          </p:txBody>
        </p:sp>
      </p:grpSp>
      <p:sp>
        <p:nvSpPr>
          <p:cNvPr id="23" name="Up-Down Arrow 22"/>
          <p:cNvSpPr/>
          <p:nvPr/>
        </p:nvSpPr>
        <p:spPr>
          <a:xfrm>
            <a:off x="9466943" y="3557683"/>
            <a:ext cx="248232" cy="36198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>
            <a:off x="9466943" y="4168610"/>
            <a:ext cx="248232" cy="40464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3" idx="3"/>
          </p:cNvCxnSpPr>
          <p:nvPr/>
        </p:nvCxnSpPr>
        <p:spPr>
          <a:xfrm flipH="1">
            <a:off x="8106229" y="3795549"/>
            <a:ext cx="1360714" cy="176705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106229" y="4370930"/>
            <a:ext cx="1411515" cy="117928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772400" y="5562600"/>
            <a:ext cx="181865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35786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Feature Teams contain multi-disciplined individuals that have the ability and freedom to work in any area of the system</a:t>
            </a:r>
          </a:p>
          <a:p>
            <a:r>
              <a:rPr lang="en-US" dirty="0"/>
              <a:t>Feature Team usually has at least one member with specialist knowledge for each layer of the system </a:t>
            </a:r>
          </a:p>
          <a:p>
            <a:r>
              <a:rPr lang="en-US" dirty="0"/>
              <a:t>This allows Feature Teams to work on what are known as ‘vertical slices’ of the architecture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Feature Teams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092" y="3810000"/>
            <a:ext cx="3402111" cy="22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4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124199"/>
          </a:xfrm>
        </p:spPr>
        <p:txBody>
          <a:bodyPr>
            <a:normAutofit/>
          </a:bodyPr>
          <a:lstStyle/>
          <a:p>
            <a:r>
              <a:rPr lang="en-US" dirty="0" smtClean="0"/>
              <a:t>long-lived—the </a:t>
            </a:r>
            <a:r>
              <a:rPr lang="en-US" dirty="0"/>
              <a:t>team stays together so that they can ‘jell’ for higher performance; they take on new features over time</a:t>
            </a:r>
          </a:p>
          <a:p>
            <a:r>
              <a:rPr lang="en-US" dirty="0"/>
              <a:t>cross-functional and cross-component</a:t>
            </a:r>
          </a:p>
          <a:p>
            <a:r>
              <a:rPr lang="en-US" dirty="0"/>
              <a:t>co-located</a:t>
            </a:r>
          </a:p>
          <a:p>
            <a:r>
              <a:rPr lang="en-US" dirty="0"/>
              <a:t>work on a complete customer-centric feature, across all components and disciplines (analysis, programming, testing, …)</a:t>
            </a:r>
          </a:p>
          <a:p>
            <a:r>
              <a:rPr lang="en-US" dirty="0"/>
              <a:t>composed of generalizing specialists</a:t>
            </a:r>
          </a:p>
          <a:p>
            <a:r>
              <a:rPr lang="en-US" dirty="0"/>
              <a:t>in Scrum, typically 7 ± 2 people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characteristics of a feature team</a:t>
            </a:r>
          </a:p>
        </p:txBody>
      </p:sp>
    </p:spTree>
    <p:extLst>
      <p:ext uri="{BB962C8B-B14F-4D97-AF65-F5344CB8AC3E}">
        <p14:creationId xmlns:p14="http://schemas.microsoft.com/office/powerpoint/2010/main" val="1355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41</TotalTime>
  <Words>572</Words>
  <Application>Microsoft Office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DevOps Process</vt:lpstr>
      <vt:lpstr>Agile methodology for DevOps Effectiveness</vt:lpstr>
      <vt:lpstr>DevOps Process</vt:lpstr>
      <vt:lpstr>DevOps Process</vt:lpstr>
      <vt:lpstr>DevOps Process</vt:lpstr>
      <vt:lpstr>DevOps Process</vt:lpstr>
      <vt:lpstr>DevOps Process</vt:lpstr>
      <vt:lpstr>DevOps Process</vt:lpstr>
      <vt:lpstr>DevOps Process</vt:lpstr>
      <vt:lpstr>References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6</cp:revision>
  <dcterms:created xsi:type="dcterms:W3CDTF">2019-03-25T17:36:47Z</dcterms:created>
  <dcterms:modified xsi:type="dcterms:W3CDTF">2019-03-28T08:00:19Z</dcterms:modified>
</cp:coreProperties>
</file>